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72" r:id="rId2"/>
    <p:sldId id="289" r:id="rId3"/>
    <p:sldId id="290" r:id="rId4"/>
    <p:sldId id="295" r:id="rId5"/>
    <p:sldId id="301" r:id="rId6"/>
    <p:sldId id="297" r:id="rId7"/>
    <p:sldId id="303" r:id="rId8"/>
    <p:sldId id="298" r:id="rId9"/>
    <p:sldId id="292" r:id="rId10"/>
    <p:sldId id="299" r:id="rId11"/>
    <p:sldId id="306" r:id="rId12"/>
    <p:sldId id="307" r:id="rId13"/>
    <p:sldId id="308" r:id="rId14"/>
    <p:sldId id="309" r:id="rId15"/>
    <p:sldId id="304" r:id="rId16"/>
    <p:sldId id="313" r:id="rId17"/>
    <p:sldId id="293" r:id="rId18"/>
    <p:sldId id="310" r:id="rId19"/>
    <p:sldId id="314" r:id="rId20"/>
    <p:sldId id="311" r:id="rId21"/>
    <p:sldId id="312" r:id="rId22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16AE012-4EE4-4DC8-8953-F13BA221870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F2C8-98E7-40CB-A935-1AA1029C803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4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9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9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E012-4EE4-4DC8-8953-F13BA221870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F2C8-98E7-40CB-A935-1AA1029C803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42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1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255C2F6-57D3-4970-B36E-E84EF729570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0FDFF65-AD1E-48A4-BD61-5E9159BBE09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51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fif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7" y="403654"/>
            <a:ext cx="10750379" cy="60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79" y="541133"/>
            <a:ext cx="1871844" cy="219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09" y="3618854"/>
            <a:ext cx="1871844" cy="225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1" y="928967"/>
            <a:ext cx="2033403" cy="281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02711" y="3764331"/>
            <a:ext cx="20334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Тренажер для активно-пассивной мобилизации </a:t>
            </a:r>
          </a:p>
          <a:p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суставов с БОС системой «</a:t>
            </a: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отомед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6625" y="541134"/>
            <a:ext cx="5894174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Механотерапия  и массаж</a:t>
            </a:r>
            <a:endParaRPr lang="ru-RU" sz="10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13" y="4851162"/>
            <a:ext cx="2000595" cy="20456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0" y="3478233"/>
            <a:ext cx="2191264" cy="303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447480" y="928967"/>
            <a:ext cx="229429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Имитатор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ходьбы </a:t>
            </a:r>
            <a:r>
              <a:rPr lang="en-US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PIO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 устройство, предназначенное для пациентов с парезом или параличом нижних конечностей (параплегия), которое служит для выполнения комплексных упражнений в вертикальной позиции.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85603" y="88497"/>
            <a:ext cx="707225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41157" y="6008478"/>
            <a:ext cx="5439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Массажер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Marutaka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en-US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Hendel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»создающие 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ощущение ручного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точечного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массажа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шиацу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ладоней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стоп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93743" y="2739569"/>
            <a:ext cx="47347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 </a:t>
            </a:r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4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нейрореабилитации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восстановливает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кровообращение и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улучшает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двигательные функции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пациента.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3743" y="3819892"/>
            <a:ext cx="2272227" cy="185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59" y="541133"/>
            <a:ext cx="1872252" cy="2198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9068" y="719037"/>
            <a:ext cx="10888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Физиотерапия</a:t>
            </a: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ru-RU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нейрореабилитации</a:t>
            </a: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применяется для </a:t>
            </a:r>
            <a:r>
              <a:rPr lang="ru-RU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лучшения обмена </a:t>
            </a:r>
            <a:r>
              <a:rPr lang="ru-RU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 в тканях. </a:t>
            </a: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прохождения </a:t>
            </a:r>
            <a:r>
              <a:rPr lang="ru-RU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нервных </a:t>
            </a: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импульсов. Предупреждению возникновения </a:t>
            </a:r>
            <a:r>
              <a:rPr lang="ru-RU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тугоподвижности</a:t>
            </a: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суставах и др.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77" y="1441342"/>
            <a:ext cx="1611684" cy="257901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63" y="1621558"/>
            <a:ext cx="2210411" cy="202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80346" y="202246"/>
            <a:ext cx="707225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34921" y="4860812"/>
            <a:ext cx="23138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Магнитотерапия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поможет: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Восстановить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утраченный </a:t>
            </a:r>
            <a:endParaRPr lang="ru-RU" sz="14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мышечный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тонус, избавиться от </a:t>
            </a: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гипертонуса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спастичности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мышц.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66468" y="3899033"/>
            <a:ext cx="45797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Прессотерапия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Улучшить 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лимфоток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Уменьшить или полностью убрать отеки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Стимулировать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восстановительные процессы.</a:t>
            </a:r>
          </a:p>
          <a:p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5960" y="4188879"/>
            <a:ext cx="23149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INTELECT ADVANCED </a:t>
            </a: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  предназначенный для проведения комбинированной (электротерапия + ультразвуковая терапия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физиотерапии.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4427" y="4188879"/>
            <a:ext cx="39300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Уникальность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</a:rPr>
              <a:t>парафинотерапии 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в самом принципе действия. Обладая теплопроводностью, высокой теплоемкостью и термодинамикой, 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</a:rPr>
              <a:t>парафин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 быстро разогревается и медленно остывает. Благодаря этому осуществляется равномерный глубокий прогрев дермы, расширение сосудов, улучшение микроциркуляции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</a:rPr>
              <a:t>крови, расслабление мышц.</a:t>
            </a:r>
            <a:endParaRPr lang="ru-RU" sz="1400" dirty="0">
              <a:solidFill>
                <a:srgbClr val="0066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37" y="1575166"/>
            <a:ext cx="1666992" cy="215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26" y="4655890"/>
            <a:ext cx="1687395" cy="199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7" y="1763024"/>
            <a:ext cx="4116067" cy="2211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5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276" y="579718"/>
            <a:ext cx="11730681" cy="1149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Аппаратная физиотерапия также представлена в нашем центре: электрофорез, </a:t>
            </a:r>
            <a:r>
              <a:rPr lang="ru-RU" sz="2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ультрафонофорез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биоптрон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магнитотерапией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портативным солевым аппаратом  и др.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21" y="3888259"/>
            <a:ext cx="2199310" cy="269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0" y="1522784"/>
            <a:ext cx="2525728" cy="32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447005" y="4912324"/>
            <a:ext cx="44060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Лекарственный электрофорез оказывает обезболивающее, противовоспалительное и рассасывающее действие, улучшает проведение импульсов по нервным волокнам, усиливает местное кровообращение, нормализует функции периферической, вегетативной и центральной нервной системы.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78" y="1555523"/>
            <a:ext cx="2363614" cy="320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6" y="1580237"/>
            <a:ext cx="5903554" cy="210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2" y="3954077"/>
            <a:ext cx="3403229" cy="271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70433" y="49289"/>
            <a:ext cx="707225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429" y="2767914"/>
            <a:ext cx="4449361" cy="103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0066FF"/>
              </a:solidFill>
            </a:endParaRPr>
          </a:p>
          <a:p>
            <a:pPr algn="ctr"/>
            <a:r>
              <a:rPr lang="ru-RU" dirty="0"/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9" y="3548616"/>
            <a:ext cx="3286765" cy="304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55" y="3552875"/>
            <a:ext cx="3089189" cy="303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339" y="1225023"/>
            <a:ext cx="4061254" cy="292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45282" y="1291239"/>
            <a:ext cx="35200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 </a:t>
            </a: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устранение проблем</a:t>
            </a:r>
          </a:p>
          <a:p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опорно-двигательной системы, </a:t>
            </a:r>
            <a:endParaRPr lang="ru-RU" sz="16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</a:t>
            </a: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которых: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артриты и артрозы;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воспаление и дистрофические</a:t>
            </a:r>
          </a:p>
          <a:p>
            <a:pPr lvl="0"/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изменения в связках;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ревматизм</a:t>
            </a:r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5313" y="1507179"/>
            <a:ext cx="36543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дегенеративные разрушения</a:t>
            </a:r>
          </a:p>
          <a:p>
            <a:pPr lvl="0" algn="just"/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межпозвонковых дисков,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которых остеохондроз,</a:t>
            </a:r>
          </a:p>
          <a:p>
            <a:pPr lvl="0" algn="just"/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 также </a:t>
            </a:r>
            <a:r>
              <a:rPr lang="ru-RU" sz="16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протрузии</a:t>
            </a: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грыжи;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вестибулярные нарушения;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регулярные болевые симптомы </a:t>
            </a:r>
          </a:p>
          <a:p>
            <a:pPr lvl="0" algn="just"/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области спины и суставов.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03709" y="824913"/>
            <a:ext cx="2611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ПЛАЗМОЛИФТИНГ</a:t>
            </a:r>
            <a:r>
              <a:rPr lang="ru-RU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999875" y="4154787"/>
            <a:ext cx="36841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Инъекционная </a:t>
            </a:r>
            <a:r>
              <a:rPr lang="ru-RU" sz="16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карбокситерапия</a:t>
            </a: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лечебная методика, основанная на введении под кожу стерильного медицинского углекислого газа для достижения необходимого медицинского эффекта: обезболивающего, спазмолитического или омолаживающего.</a:t>
            </a:r>
          </a:p>
          <a:p>
            <a:pPr algn="ctr"/>
            <a:r>
              <a:rPr lang="ru-RU" b="1" dirty="0">
                <a:solidFill>
                  <a:srgbClr val="FFFFFF"/>
                </a:solidFill>
                <a:latin typeface="Proxima Nova"/>
              </a:rPr>
              <a:t>Процедура </a:t>
            </a:r>
            <a:r>
              <a:rPr lang="ru-RU" b="1" dirty="0" err="1" smtClean="0">
                <a:solidFill>
                  <a:srgbClr val="FFFFFF"/>
                </a:solidFill>
                <a:latin typeface="Proxima Nova"/>
              </a:rPr>
              <a:t>карбокситерап</a:t>
            </a:r>
            <a:endParaRPr lang="ru-RU" b="1" dirty="0">
              <a:solidFill>
                <a:srgbClr val="FFFFFF"/>
              </a:solidFill>
              <a:latin typeface="Proxima Nova"/>
            </a:endParaRP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12056" y="684763"/>
            <a:ext cx="2859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Карбокситерапия</a:t>
            </a:r>
            <a:endParaRPr lang="ru-RU" sz="2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71811" y="107150"/>
            <a:ext cx="707225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945" y="453463"/>
            <a:ext cx="8360762" cy="57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6465" y="667314"/>
            <a:ext cx="70919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Оксигенотерапия в </a:t>
            </a:r>
            <a:r>
              <a:rPr lang="ru-RU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нейрореабилитации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виды </a:t>
            </a:r>
            <a:r>
              <a:rPr lang="ru-RU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оксигенации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воздействуют на пациента оздоравливающе</a:t>
            </a: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43294_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53" y="979607"/>
            <a:ext cx="2589457" cy="34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88989" y="4116239"/>
            <a:ext cx="27939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Медозон</a:t>
            </a:r>
            <a:r>
              <a:rPr lang="ru-RU" sz="1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проведения различных методик местной и системной </a:t>
            </a:r>
            <a:r>
              <a:rPr lang="ru-RU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озонотерапии</a:t>
            </a:r>
            <a:r>
              <a:rPr lang="ru-RU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числе, для парентерального введения терапевтических доз озона, растворенного в физиологическом растворе или крови пациента.</a:t>
            </a:r>
          </a:p>
        </p:txBody>
      </p:sp>
      <p:pic>
        <p:nvPicPr>
          <p:cNvPr id="7" name="Рисунок 6" descr="Концентратор кислорода Армед 7F-5L с выходом для ингаляций - фото 1 - id-p10217488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8" y="2017948"/>
            <a:ext cx="1894886" cy="257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0375" y="4838656"/>
            <a:ext cx="36658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С помощью кислородного концентратора 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</a:rPr>
              <a:t>путем разделения газов из атмосферного воздуха получают высокочистый кислород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. Также кислородный концентратор можно использовать для вспомогательной кислородной терапии, когда отсутствует централизованная подача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</a:rPr>
              <a:t>кислорода.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39454" y="1512799"/>
            <a:ext cx="235336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Кислородный концентратор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85568" y="774135"/>
            <a:ext cx="2600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Медицинская </a:t>
            </a:r>
            <a:r>
              <a:rPr lang="ru-RU" sz="14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озонотерапевтическая</a:t>
            </a:r>
            <a:r>
              <a:rPr lang="ru-RU" sz="14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установка УОТА-60-01 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11" name="AutoShape 2" descr="Коктейлер LDPE BAG - сравнение"/>
          <p:cNvSpPr>
            <a:spLocks noChangeAspect="1" noChangeArrowheads="1"/>
          </p:cNvSpPr>
          <p:nvPr/>
        </p:nvSpPr>
        <p:spPr bwMode="auto">
          <a:xfrm>
            <a:off x="7548517" y="3748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Коктейлер LDPE BAG - сравн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Коктейлер LDPE BAG - сравн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37" y="2026596"/>
            <a:ext cx="2745594" cy="2555789"/>
          </a:xfrm>
          <a:prstGeom prst="rect">
            <a:avLst/>
          </a:prstGeom>
        </p:spPr>
      </p:pic>
      <p:sp>
        <p:nvSpPr>
          <p:cNvPr id="15" name="AutoShape 8" descr="Коктейлер LDPE BAG - налич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Коктейлер LDPE BAG - наличи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610236" y="4525924"/>
            <a:ext cx="39564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</a:rPr>
              <a:t>Кислородный коктейль способствует устранения 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</a:rPr>
              <a:t>хронической </a:t>
            </a:r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</a:rPr>
              <a:t>усталости,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 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</a:rPr>
              <a:t>нормализации сна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 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</a:rPr>
              <a:t>повышения </a:t>
            </a:r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</a:rPr>
              <a:t>иммунитета. Благотворно 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</a:rPr>
              <a:t>действует на сердечно-сосудистую и дыхательную системы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. Способствует налаживанию работы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</a:rPr>
              <a:t>ЖКТ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.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</a:rPr>
              <a:t> Повышает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</a:rPr>
              <a:t>защитные свойства организма, стрессоустойчивость, улучшают общее самочувствие. Тонизирует, повышает работоспособность.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29719" y="40581"/>
            <a:ext cx="7072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38" y="1981829"/>
            <a:ext cx="182880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99" y="1982647"/>
            <a:ext cx="2243328" cy="256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23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421" y="221813"/>
            <a:ext cx="7072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61" y="3459892"/>
            <a:ext cx="2512539" cy="322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12" y="3459892"/>
            <a:ext cx="2463112" cy="316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" y="1984446"/>
            <a:ext cx="2339546" cy="244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Doctor\Downloads\IMG-20230208-WA00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78" y="1984446"/>
            <a:ext cx="2471351" cy="244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60674" y="948917"/>
            <a:ext cx="4444570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Иглорефлексотерапия –один из видов альтернативной медицины, широко применяемых в реабилитации</a:t>
            </a:r>
            <a:endParaRPr lang="ru-RU" sz="16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" y="4586984"/>
            <a:ext cx="4827373" cy="209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175192" y="1657457"/>
            <a:ext cx="4415092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процедурном </a:t>
            </a:r>
            <a:r>
              <a:rPr lang="ru-RU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кабинете </a:t>
            </a: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 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Внутримышечные уколы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Внутривенное  струйное вливание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Внутривенное капельное вливание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Внутрисуставная инъекция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Периартикулярная</a:t>
            </a: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инъекция</a:t>
            </a:r>
            <a:endParaRPr lang="ru-RU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19607" y="1139614"/>
            <a:ext cx="248786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3589" y="85318"/>
            <a:ext cx="7072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8975" y="637326"/>
            <a:ext cx="88294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коррекция – это</a:t>
            </a:r>
            <a:r>
              <a:rPr lang="ru-RU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мероприятий, направленных на исправление недостатков психологии или поведения человека с помощью специальных средств психологического </a:t>
            </a: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воздействия»</a:t>
            </a:r>
            <a:endParaRPr lang="ru-RU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42" y="140615"/>
            <a:ext cx="2496869" cy="2047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42" y="2298227"/>
            <a:ext cx="2496870" cy="2265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7" y="1643263"/>
            <a:ext cx="1714528" cy="2415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7" y="4223605"/>
            <a:ext cx="1714527" cy="2430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89" y="4489624"/>
            <a:ext cx="1958137" cy="2109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11" y="4489623"/>
            <a:ext cx="2102608" cy="2109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63" y="4489624"/>
            <a:ext cx="2155695" cy="20906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41" y="4795209"/>
            <a:ext cx="2496869" cy="17850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58314" y="1643263"/>
            <a:ext cx="280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форме работы с клиентом различают коррекцию;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индивидуальную;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групповую: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закрытой естественной группе (семья, класс, сотрудники и т.д.);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открытой группе для клиентов со сходными проблемами;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смешанную форму (индивидуально-групповую).</a:t>
            </a:r>
            <a:endParaRPr lang="ru-RU" sz="1400" b="0" i="0" dirty="0">
              <a:solidFill>
                <a:srgbClr val="0066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96930" y="1566748"/>
            <a:ext cx="3851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в группе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способствуют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формированию позитивного отношения к своему физическому состоянию, к осознанию возможностей восстановления, которое во многом зависит от своих собственных усилий.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Понимают необходимость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самостоятельных занятий и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повтора  упражнений лечебной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физкультуры (лечебная ходьба, разработка движений руки и др.).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самостоятельных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по тренировке нарушенных когнитивных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функций и др. 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730" y="601222"/>
            <a:ext cx="831743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Логопедические занятия и уроки </a:t>
            </a:r>
            <a:r>
              <a:rPr lang="ru-RU" b="1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эрготерапии</a:t>
            </a: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занятия   развивающие мелкую моторику, на «</a:t>
            </a:r>
            <a:r>
              <a:rPr lang="ru-RU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бизибордах</a:t>
            </a: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 </a:t>
            </a:r>
            <a:r>
              <a:rPr lang="ru-RU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эрготерапевтических</a:t>
            </a: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столах, аппаратах с  БОС системой, трудотерапия, уроки кулинарии.  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3919" y="103583"/>
            <a:ext cx="6506909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+»</a:t>
            </a:r>
            <a:endParaRPr lang="ru-RU" sz="2400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75" y="188850"/>
            <a:ext cx="2812361" cy="290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6" y="1582645"/>
            <a:ext cx="2199994" cy="292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17" y="1582645"/>
            <a:ext cx="2379092" cy="2957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35" y="1609866"/>
            <a:ext cx="2322868" cy="296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0086" y="4627773"/>
            <a:ext cx="308919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66FF"/>
                </a:solidFill>
                <a:latin typeface="arial" panose="020B0604020202020204" pitchFamily="34" charset="0"/>
              </a:rPr>
              <a:t>Логопедический</a:t>
            </a:r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</a:rPr>
              <a:t> </a:t>
            </a:r>
            <a:r>
              <a:rPr lang="ru-RU" sz="1600" b="1" dirty="0" smtClean="0">
                <a:solidFill>
                  <a:srgbClr val="0066FF"/>
                </a:solidFill>
                <a:latin typeface="arial" panose="020B0604020202020204" pitchFamily="34" charset="0"/>
              </a:rPr>
              <a:t>массаж</a:t>
            </a:r>
            <a:r>
              <a:rPr lang="ru-RU" sz="1600" dirty="0" smtClean="0">
                <a:solidFill>
                  <a:srgbClr val="0066FF"/>
                </a:solidFill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</a:rPr>
              <a:t>и артикуляционная гимнастика - это система, включающая мануальное воздействие и специальные упражнения, развивающая правильную работу речевого аппарата и оказывающая стимулирующее воздействие на стволовые структуры головного мозга.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59892" y="4735494"/>
            <a:ext cx="50662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Беспроводная реабилитационная перчатка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биологической обратной связью позволяет проводить реабилитацию пациента в игровой форме, получая объективные данные о производимых пациентом действиях в реальном времени, и адаптировать программу реабилитации в соответствии с реальными возможностями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пациента,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подобрав комплекс интерактивных упражнений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восстановления мелкой моторики и координации движений кисти.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69043" y="3170506"/>
            <a:ext cx="324982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 </a:t>
            </a:r>
            <a:r>
              <a:rPr lang="ru-RU" sz="16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16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рготерапия</a:t>
            </a:r>
            <a:r>
              <a:rPr lang="ru-RU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означает исцеление через деятельность. Этот раздел реабилитации изучает средства и методы восстановления двигательной функции верхних конечностей с помощью разнообразных игровых заданий и тренажеров. Конечная цель </a:t>
            </a: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эрготерапии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не только максимально восстановить двигательные функции, но и адаптировать пациента к привычной здоровому человеку жизни, помочь стать самостоятельным, социально приспособленным и независимым в быту</a:t>
            </a:r>
          </a:p>
        </p:txBody>
      </p:sp>
    </p:spTree>
    <p:extLst>
      <p:ext uri="{BB962C8B-B14F-4D97-AF65-F5344CB8AC3E}">
        <p14:creationId xmlns:p14="http://schemas.microsoft.com/office/powerpoint/2010/main" val="10649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0" y="68327"/>
            <a:ext cx="11826544" cy="66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41080" y="129396"/>
            <a:ext cx="4615130" cy="681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solidFill>
                  <a:srgbClr val="0066FF"/>
                </a:solidFill>
              </a:rPr>
              <a:t>Spinal</a:t>
            </a:r>
            <a:r>
              <a:rPr lang="ru-RU" sz="2400" b="1" dirty="0">
                <a:solidFill>
                  <a:srgbClr val="0066FF"/>
                </a:solidFill>
              </a:rPr>
              <a:t> </a:t>
            </a:r>
            <a:r>
              <a:rPr lang="ru-RU" sz="2400" b="1" dirty="0" err="1">
                <a:solidFill>
                  <a:srgbClr val="0066FF"/>
                </a:solidFill>
              </a:rPr>
              <a:t>Mouse</a:t>
            </a:r>
            <a:r>
              <a:rPr lang="ru-RU" sz="2400" b="1" dirty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Прибор точно повторяет изгибы позвоночника, а специальная программа интерпретирует и анализирует полученные данные. Такой принцип работы </a:t>
            </a:r>
            <a:r>
              <a:rPr lang="ru-RU" dirty="0" err="1"/>
              <a:t>Spinal</a:t>
            </a:r>
            <a:r>
              <a:rPr lang="ru-RU" dirty="0"/>
              <a:t> </a:t>
            </a:r>
            <a:r>
              <a:rPr lang="ru-RU" dirty="0" err="1"/>
              <a:t>Mouse</a:t>
            </a:r>
            <a:r>
              <a:rPr lang="ru-RU" dirty="0"/>
              <a:t> исключает воздействие на пациента каких бы то ни было излучений.</a:t>
            </a:r>
            <a:br>
              <a:rPr lang="ru-RU" dirty="0"/>
            </a:br>
            <a:r>
              <a:rPr lang="ru-RU" b="1" dirty="0">
                <a:solidFill>
                  <a:srgbClr val="0066FF"/>
                </a:solidFill>
              </a:rPr>
              <a:t>✅Что можно узнать в результате:</a:t>
            </a:r>
            <a:r>
              <a:rPr lang="ru-RU" dirty="0">
                <a:solidFill>
                  <a:srgbClr val="0066FF"/>
                </a:solidFill>
              </a:rPr>
              <a:t/>
            </a:r>
            <a:br>
              <a:rPr lang="ru-RU" dirty="0">
                <a:solidFill>
                  <a:srgbClr val="0066FF"/>
                </a:solidFill>
              </a:rPr>
            </a:br>
            <a:r>
              <a:rPr lang="ru-RU" dirty="0"/>
              <a:t>* провести функциональное тестирование позвоночника,</a:t>
            </a:r>
            <a:br>
              <a:rPr lang="ru-RU" dirty="0"/>
            </a:br>
            <a:r>
              <a:rPr lang="ru-RU" dirty="0"/>
              <a:t>* определить положение и мобильность в сагиттальной и фронтальной плоскостях,</a:t>
            </a:r>
            <a:br>
              <a:rPr lang="ru-RU" dirty="0"/>
            </a:br>
            <a:r>
              <a:rPr lang="ru-RU" dirty="0"/>
              <a:t>* определить положение и мобильность каждого позвоночного сегмента,</a:t>
            </a:r>
            <a:br>
              <a:rPr lang="ru-RU" dirty="0"/>
            </a:br>
            <a:r>
              <a:rPr lang="ru-RU" dirty="0"/>
              <a:t>* определить положение и мобильность суставов,</a:t>
            </a:r>
            <a:br>
              <a:rPr lang="ru-RU" dirty="0"/>
            </a:br>
            <a:r>
              <a:rPr lang="ru-RU" dirty="0"/>
              <a:t>* определить </a:t>
            </a:r>
            <a:r>
              <a:rPr lang="ru-RU" dirty="0" err="1"/>
              <a:t>гипо</a:t>
            </a:r>
            <a:r>
              <a:rPr lang="ru-RU" dirty="0"/>
              <a:t>- и </a:t>
            </a:r>
            <a:r>
              <a:rPr lang="ru-RU" dirty="0" err="1"/>
              <a:t>гипермобильные</a:t>
            </a:r>
            <a:r>
              <a:rPr lang="ru-RU" dirty="0"/>
              <a:t> суставы,</a:t>
            </a:r>
            <a:br>
              <a:rPr lang="ru-RU" dirty="0"/>
            </a:br>
            <a:r>
              <a:rPr lang="ru-RU" dirty="0"/>
              <a:t>* определить нормальное положение позвоночника и отклонения от нормы,</a:t>
            </a:r>
            <a:br>
              <a:rPr lang="ru-RU" dirty="0"/>
            </a:br>
            <a:r>
              <a:rPr lang="ru-RU" dirty="0"/>
              <a:t>* провести анализ развития сколиоза и других заболеваний спины.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46" y="3169009"/>
            <a:ext cx="3280826" cy="3412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37" y="112143"/>
            <a:ext cx="1906720" cy="313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15" y="186666"/>
            <a:ext cx="1811547" cy="298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" y="186666"/>
            <a:ext cx="1811547" cy="298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8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Doctor\Downloads\IMG_6494 (1)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7892" y="1935723"/>
            <a:ext cx="3518692" cy="412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65" y="1935723"/>
            <a:ext cx="3888259" cy="412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172" y="266318"/>
            <a:ext cx="11224470" cy="144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8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 реабилитационно-санаторный комплекс с лечебным природным термальным источником минеральной воды.</a:t>
            </a:r>
          </a:p>
        </p:txBody>
      </p:sp>
      <p:pic>
        <p:nvPicPr>
          <p:cNvPr id="8" name="Рисунок 7" descr="C:\Users\Doctor\Downloads\IMG_6615.HE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146" y="1936875"/>
            <a:ext cx="3405930" cy="41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51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26550"/>
            <a:ext cx="11968430" cy="673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7" y="354583"/>
            <a:ext cx="10995497" cy="61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78639" y="260576"/>
            <a:ext cx="3496022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реабилитации</a:t>
            </a:r>
            <a:endParaRPr lang="ru-RU" sz="28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0015" y="791170"/>
            <a:ext cx="5437620" cy="5130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300" b="1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Нейрореабилитация</a:t>
            </a:r>
            <a:r>
              <a:rPr lang="ru-RU" sz="23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после инсульта и черепно-мозговых травм;</a:t>
            </a:r>
            <a:endParaRPr lang="ru-RU" sz="23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3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Кардиореабилитация</a:t>
            </a:r>
            <a:r>
              <a:rPr lang="ru-RU" sz="23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после инфарктов и операции на сердце</a:t>
            </a:r>
            <a:r>
              <a:rPr lang="ru-RU" sz="23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Травматологическая - реабилитация после травм и операций</a:t>
            </a:r>
            <a:r>
              <a:rPr lang="ru-RU" sz="23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3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Реабилитация после </a:t>
            </a:r>
            <a:r>
              <a:rPr lang="ru-RU" sz="23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эндопротезирования</a:t>
            </a:r>
            <a:r>
              <a:rPr lang="ru-RU" sz="23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суставов и травм;</a:t>
            </a:r>
            <a:endParaRPr lang="ru-RU" sz="23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Консервативная и физическая реабилитация; </a:t>
            </a:r>
            <a:endParaRPr lang="ru-RU" sz="23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Социально-бытовая адаптация;</a:t>
            </a:r>
            <a:endParaRPr lang="ru-RU" sz="23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2" y="342210"/>
            <a:ext cx="2493055" cy="282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29" y="342210"/>
            <a:ext cx="2669789" cy="311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4" y="3459891"/>
            <a:ext cx="2447873" cy="303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29" y="3632887"/>
            <a:ext cx="2759675" cy="286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45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B2546B-6EDF-4A99-9401-07931E48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6" y="185503"/>
            <a:ext cx="3542271" cy="1698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9764" y="665300"/>
            <a:ext cx="8098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44638" y="739048"/>
            <a:ext cx="4219276" cy="390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Консультация специалистов</a:t>
            </a:r>
            <a:endParaRPr lang="ru-RU" b="1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Нейрохирург;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Невропатолог;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Травматолог - ортопед;</a:t>
            </a:r>
            <a:endParaRPr lang="ru-RU" b="1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Кардиолог;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Реабилитолог</a:t>
            </a: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b="1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Консультация психолога;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Логопедическое 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обследование взрослых и детей</a:t>
            </a:r>
            <a:r>
              <a:rPr lang="ru-RU" sz="20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7796" y="5035811"/>
            <a:ext cx="11607112" cy="1597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Периоды реабилитации </a:t>
            </a:r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показанные к госпитализации </a:t>
            </a: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 центр по ОСМС: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2-х месяцев до 9 месяцев после перенесенных травм, операций и заболеваний требующих реабилитацию;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</a:t>
            </a:r>
            <a:r>
              <a:rPr lang="ru-RU" sz="14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этап-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9-ти месяцев до 3-х лет после перенесенных травм, операций и заболеваний требующих реабилитацию;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Консервативный этап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по истечений 3- лет после перенесенных травм, операций и заболеваний требующих реабилитацию;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0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42" y="134743"/>
            <a:ext cx="2039215" cy="2559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1" y="2166551"/>
            <a:ext cx="1793351" cy="279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292" y="2990336"/>
            <a:ext cx="2039215" cy="225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88" y="2166550"/>
            <a:ext cx="1769414" cy="279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38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9808" y="531052"/>
            <a:ext cx="10783330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Каждая 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палата снабжена тревожными </a:t>
            </a: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кнопками, функциональными 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кроватями, поручнями и индивидуальными столиками, что делает пребывание пациента наиболее комфортным!</a:t>
            </a:r>
            <a:endParaRPr lang="ru-RU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8886" y="97476"/>
            <a:ext cx="618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Пребывание пациента в нашем центре</a:t>
            </a:r>
            <a:endParaRPr lang="ru-RU" sz="24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4088" y="531052"/>
            <a:ext cx="10495005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Размещаются  пациенты в уютных  двух, трех местных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палатах</a:t>
            </a: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отдельным санузлом.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59" y="1794691"/>
            <a:ext cx="2077537" cy="399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5456" y="6068668"/>
            <a:ext cx="1184654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Функциональные кровати позволят пациенту расположиться </a:t>
            </a:r>
            <a:r>
              <a:rPr lang="ru-RU" sz="16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необходимом </a:t>
            </a:r>
            <a:r>
              <a:rPr lang="ru-RU" sz="16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реабилитации удобном </a:t>
            </a:r>
            <a:r>
              <a:rPr lang="ru-RU" sz="16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физиологическом положении. </a:t>
            </a:r>
            <a:endParaRPr lang="ru-RU" sz="1600" b="1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2" y="1783137"/>
            <a:ext cx="2058390" cy="4049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98" y="1789433"/>
            <a:ext cx="1795848" cy="3964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15" y="1772293"/>
            <a:ext cx="2058390" cy="405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88" y="1783137"/>
            <a:ext cx="3228753" cy="399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1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076" y="1019086"/>
            <a:ext cx="9374659" cy="787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Бассейн с минеральной водой </a:t>
            </a:r>
            <a:r>
              <a:rPr lang="ru-RU" sz="2000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собственного термального источника</a:t>
            </a:r>
            <a:endParaRPr lang="ru-RU" sz="20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71" y="3904734"/>
            <a:ext cx="2240228" cy="257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99511" y="1578438"/>
            <a:ext cx="6181308" cy="5047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Характеристика минеральной воды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dirty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66FF"/>
                </a:solidFill>
              </a:rPr>
              <a:t>Самая </a:t>
            </a:r>
            <a:r>
              <a:rPr lang="ru-RU" sz="1600" dirty="0" smtClean="0">
                <a:solidFill>
                  <a:srgbClr val="0066FF"/>
                </a:solidFill>
              </a:rPr>
              <a:t>приемлемая </a:t>
            </a:r>
            <a:r>
              <a:rPr lang="ru-RU" sz="1600" dirty="0">
                <a:solidFill>
                  <a:srgbClr val="0066FF"/>
                </a:solidFill>
              </a:rPr>
              <a:t>температура воды для тела (30 градусов),</a:t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Вода в бассейне – проточная</a:t>
            </a:r>
            <a:r>
              <a:rPr lang="ru-RU" sz="1600" dirty="0" smtClean="0">
                <a:solidFill>
                  <a:srgbClr val="0066FF"/>
                </a:solidFill>
              </a:rPr>
              <a:t>! </a:t>
            </a:r>
            <a:r>
              <a:rPr lang="ru-RU" sz="1600" dirty="0">
                <a:solidFill>
                  <a:srgbClr val="0066FF"/>
                </a:solidFill>
              </a:rPr>
              <a:t/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Согласно медицинскому заключению вода является </a:t>
            </a:r>
            <a:endParaRPr lang="ru-RU" sz="1600" dirty="0" smtClean="0">
              <a:solidFill>
                <a:srgbClr val="0066FF"/>
              </a:solidFill>
            </a:endParaRPr>
          </a:p>
          <a:p>
            <a:r>
              <a:rPr lang="ru-RU" sz="1600" dirty="0" err="1" smtClean="0">
                <a:solidFill>
                  <a:srgbClr val="0066FF"/>
                </a:solidFill>
              </a:rPr>
              <a:t>субтермальной</a:t>
            </a:r>
            <a:r>
              <a:rPr lang="ru-RU" sz="1600" dirty="0" smtClean="0">
                <a:solidFill>
                  <a:srgbClr val="0066FF"/>
                </a:solidFill>
              </a:rPr>
              <a:t> слабоминерализованной </a:t>
            </a:r>
            <a:r>
              <a:rPr lang="ru-RU" sz="1600" dirty="0">
                <a:solidFill>
                  <a:srgbClr val="0066FF"/>
                </a:solidFill>
              </a:rPr>
              <a:t>(0,65 г/дм³), </a:t>
            </a:r>
            <a:endParaRPr lang="ru-RU" sz="1600" dirty="0" smtClean="0">
              <a:solidFill>
                <a:srgbClr val="0066FF"/>
              </a:solidFill>
            </a:endParaRPr>
          </a:p>
          <a:p>
            <a:r>
              <a:rPr lang="ru-RU" sz="1600" dirty="0" smtClean="0">
                <a:solidFill>
                  <a:srgbClr val="0066FF"/>
                </a:solidFill>
              </a:rPr>
              <a:t>щелочной </a:t>
            </a:r>
            <a:r>
              <a:rPr lang="ru-RU" sz="1600" dirty="0">
                <a:solidFill>
                  <a:srgbClr val="0066FF"/>
                </a:solidFill>
              </a:rPr>
              <a:t>(pH-8.62) сложного </a:t>
            </a:r>
            <a:r>
              <a:rPr lang="ru-RU" sz="1600" dirty="0" smtClean="0">
                <a:solidFill>
                  <a:srgbClr val="0066FF"/>
                </a:solidFill>
              </a:rPr>
              <a:t>сульфатно-</a:t>
            </a:r>
            <a:r>
              <a:rPr lang="ru-RU" sz="1600" dirty="0" err="1" smtClean="0">
                <a:solidFill>
                  <a:srgbClr val="0066FF"/>
                </a:solidFill>
              </a:rPr>
              <a:t>гидро</a:t>
            </a:r>
            <a:r>
              <a:rPr lang="ru-RU" sz="1600" dirty="0" smtClean="0">
                <a:solidFill>
                  <a:srgbClr val="0066FF"/>
                </a:solidFill>
              </a:rPr>
              <a:t>-карбонатно-</a:t>
            </a:r>
          </a:p>
          <a:p>
            <a:r>
              <a:rPr lang="ru-RU" sz="1600" dirty="0" smtClean="0">
                <a:solidFill>
                  <a:srgbClr val="0066FF"/>
                </a:solidFill>
              </a:rPr>
              <a:t>хлоридного </a:t>
            </a:r>
            <a:r>
              <a:rPr lang="ru-RU" sz="1600" dirty="0">
                <a:solidFill>
                  <a:srgbClr val="0066FF"/>
                </a:solidFill>
              </a:rPr>
              <a:t>натриевого гидрохимического типа и отличается </a:t>
            </a:r>
            <a:r>
              <a:rPr lang="ru-RU" sz="1600" dirty="0" smtClean="0">
                <a:solidFill>
                  <a:srgbClr val="0066FF"/>
                </a:solidFill>
              </a:rPr>
              <a:t>низкой</a:t>
            </a:r>
          </a:p>
          <a:p>
            <a:r>
              <a:rPr lang="ru-RU" sz="1600" dirty="0" smtClean="0">
                <a:solidFill>
                  <a:srgbClr val="0066FF"/>
                </a:solidFill>
              </a:rPr>
              <a:t> </a:t>
            </a:r>
            <a:r>
              <a:rPr lang="ru-RU" sz="1600" dirty="0">
                <a:solidFill>
                  <a:srgbClr val="0066FF"/>
                </a:solidFill>
              </a:rPr>
              <a:t>общей жесткостью – 0.67-0.70 </a:t>
            </a:r>
            <a:r>
              <a:rPr lang="ru-RU" sz="1600" dirty="0" err="1">
                <a:solidFill>
                  <a:srgbClr val="0066FF"/>
                </a:solidFill>
              </a:rPr>
              <a:t>ммоль</a:t>
            </a:r>
            <a:r>
              <a:rPr lang="ru-RU" sz="1600" dirty="0">
                <a:solidFill>
                  <a:srgbClr val="0066FF"/>
                </a:solidFill>
              </a:rPr>
              <a:t>/дм³.</a:t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Специфическими особенностями данной </a:t>
            </a:r>
            <a:endParaRPr lang="ru-RU" sz="1600" dirty="0" smtClean="0">
              <a:solidFill>
                <a:srgbClr val="0066FF"/>
              </a:solidFill>
            </a:endParaRPr>
          </a:p>
          <a:p>
            <a:r>
              <a:rPr lang="ru-RU" sz="1600" dirty="0" smtClean="0">
                <a:solidFill>
                  <a:srgbClr val="0066FF"/>
                </a:solidFill>
              </a:rPr>
              <a:t>воды </a:t>
            </a:r>
            <a:r>
              <a:rPr lang="ru-RU" sz="1600" dirty="0">
                <a:solidFill>
                  <a:srgbClr val="0066FF"/>
                </a:solidFill>
              </a:rPr>
              <a:t>являются:</a:t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Значимая </a:t>
            </a:r>
            <a:r>
              <a:rPr lang="ru-RU" sz="1600" dirty="0" smtClean="0">
                <a:solidFill>
                  <a:srgbClr val="0066FF"/>
                </a:solidFill>
              </a:rPr>
              <a:t>лечебно-профилактическая</a:t>
            </a:r>
          </a:p>
          <a:p>
            <a:r>
              <a:rPr lang="ru-RU" sz="1600" dirty="0" smtClean="0">
                <a:solidFill>
                  <a:srgbClr val="0066FF"/>
                </a:solidFill>
              </a:rPr>
              <a:t> </a:t>
            </a:r>
            <a:r>
              <a:rPr lang="ru-RU" sz="1600" dirty="0">
                <a:solidFill>
                  <a:srgbClr val="0066FF"/>
                </a:solidFill>
              </a:rPr>
              <a:t>концентрация природного йода – 250 мкг/дм³;</a:t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Значимая концентрация фтора – 8,1 мг/дм³ </a:t>
            </a:r>
            <a:endParaRPr lang="ru-RU" sz="1600" dirty="0" smtClean="0">
              <a:solidFill>
                <a:srgbClr val="0066FF"/>
              </a:solidFill>
            </a:endParaRPr>
          </a:p>
          <a:p>
            <a:r>
              <a:rPr lang="ru-RU" sz="1600" dirty="0" smtClean="0">
                <a:solidFill>
                  <a:srgbClr val="0066FF"/>
                </a:solidFill>
              </a:rPr>
              <a:t>при </a:t>
            </a:r>
            <a:r>
              <a:rPr lang="ru-RU" sz="1600" dirty="0">
                <a:solidFill>
                  <a:srgbClr val="0066FF"/>
                </a:solidFill>
              </a:rPr>
              <a:t>ПДК – 10 мг/дм³;</a:t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Значительная щелочность – 2.8 </a:t>
            </a:r>
            <a:r>
              <a:rPr lang="ru-RU" sz="1600" dirty="0" err="1">
                <a:solidFill>
                  <a:srgbClr val="0066FF"/>
                </a:solidFill>
              </a:rPr>
              <a:t>ммоль</a:t>
            </a:r>
            <a:r>
              <a:rPr lang="ru-RU" sz="1600" dirty="0">
                <a:solidFill>
                  <a:srgbClr val="0066FF"/>
                </a:solidFill>
              </a:rPr>
              <a:t>/дм³ </a:t>
            </a:r>
            <a:r>
              <a:rPr lang="ru-RU" sz="1600" dirty="0" smtClean="0">
                <a:solidFill>
                  <a:srgbClr val="0066FF"/>
                </a:solidFill>
              </a:rPr>
              <a:t>и</a:t>
            </a:r>
          </a:p>
          <a:p>
            <a:r>
              <a:rPr lang="ru-RU" sz="1600" dirty="0" smtClean="0">
                <a:solidFill>
                  <a:srgbClr val="0066FF"/>
                </a:solidFill>
              </a:rPr>
              <a:t> </a:t>
            </a:r>
            <a:r>
              <a:rPr lang="ru-RU" sz="1600" dirty="0">
                <a:solidFill>
                  <a:srgbClr val="0066FF"/>
                </a:solidFill>
              </a:rPr>
              <a:t>высокая щелочная величина рН-8,40-8,65;</a:t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Присутствие повышенной концентрации кремниевой </a:t>
            </a:r>
            <a:endParaRPr lang="ru-RU" sz="1600" dirty="0" smtClean="0">
              <a:solidFill>
                <a:srgbClr val="0066FF"/>
              </a:solidFill>
            </a:endParaRPr>
          </a:p>
          <a:p>
            <a:r>
              <a:rPr lang="ru-RU" sz="1600" dirty="0" smtClean="0">
                <a:solidFill>
                  <a:srgbClr val="0066FF"/>
                </a:solidFill>
              </a:rPr>
              <a:t>кислоты </a:t>
            </a:r>
            <a:r>
              <a:rPr lang="ru-RU" sz="1600" dirty="0">
                <a:solidFill>
                  <a:srgbClr val="0066FF"/>
                </a:solidFill>
              </a:rPr>
              <a:t>– 18,85 мг/дм³;</a:t>
            </a:r>
            <a:br>
              <a:rPr lang="ru-RU" sz="1600" dirty="0">
                <a:solidFill>
                  <a:srgbClr val="0066FF"/>
                </a:solidFill>
              </a:rPr>
            </a:br>
            <a:r>
              <a:rPr lang="ru-RU" sz="1600" dirty="0">
                <a:solidFill>
                  <a:srgbClr val="0066FF"/>
                </a:solidFill>
              </a:rPr>
              <a:t>Оптимальная минерализация – 650 мг/дм³;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13" y="2467744"/>
            <a:ext cx="2051222" cy="302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66184" y="298054"/>
            <a:ext cx="702897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49" y="529430"/>
            <a:ext cx="1949252" cy="255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4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12" y="710026"/>
            <a:ext cx="1461850" cy="266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84" y="3911099"/>
            <a:ext cx="1749291" cy="266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37" y="3918564"/>
            <a:ext cx="1761734" cy="266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47" y="710027"/>
            <a:ext cx="1480368" cy="2675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2932" y="3933489"/>
            <a:ext cx="1788343" cy="263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28" y="3918564"/>
            <a:ext cx="1765942" cy="2650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36" y="3933489"/>
            <a:ext cx="1771134" cy="263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628" y="710026"/>
            <a:ext cx="1461142" cy="266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7" y="3948419"/>
            <a:ext cx="1763119" cy="266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2" y="710025"/>
            <a:ext cx="1449342" cy="266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792887" y="710025"/>
            <a:ext cx="472008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индивидуальных занятий в бассейне и  получение полного </a:t>
            </a:r>
            <a:r>
              <a:rPr lang="ru-RU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процедур позволяет улучшить работу внутренних органов, справиться с симптомами заболеваний мышечной и костной систем, опорно-двигательного аппарата и нервной системы. Также улучшаются обменные процессы, регенерация и </a:t>
            </a:r>
            <a:r>
              <a:rPr lang="ru-RU" sz="2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кровообращение.</a:t>
            </a:r>
            <a:endParaRPr lang="ru-RU" sz="20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71598" y="162287"/>
            <a:ext cx="7741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Занятие с инструктором в термальном бассейне </a:t>
            </a:r>
            <a:endParaRPr lang="ru-RU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806" y="4656469"/>
            <a:ext cx="2486914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анятия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инструктором в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термальном бассейне проводится ежедневно. В воде 28-30 градусов происходит снижение 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спастичности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мышц и хорошо разрабатываются скованные суставы. 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6920" y="236079"/>
            <a:ext cx="707225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4847" y="4656469"/>
            <a:ext cx="19716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ихревая ванн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для 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нижних конечностей и поясницы с минеральной водой благотворно влияет на суставы и снимает болевые 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ощущуения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02751" y="4596541"/>
            <a:ext cx="23456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вухкамерная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ванна </a:t>
            </a:r>
            <a:endParaRPr lang="ru-RU" sz="1400" dirty="0" smtClean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в/конечностей. Принимая ванны на руки охватываются благотворным влиянием минеральной воды и локти и кисти рук. Снимается боль в суставах пальцев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0965" y="4151869"/>
            <a:ext cx="29082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2566" y="4764191"/>
            <a:ext cx="19313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Минеральные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ванны назначаются 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через день и по 20-30 минут. Снимает усталость и повышает тонус и настроение.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91" y="1717027"/>
            <a:ext cx="2231756" cy="287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27" y="1717027"/>
            <a:ext cx="2434769" cy="259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21" y="1717027"/>
            <a:ext cx="2210437" cy="287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6" y="1720311"/>
            <a:ext cx="2240536" cy="287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73703" y="741291"/>
            <a:ext cx="10378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</a:rPr>
              <a:t>Водолечение</a:t>
            </a:r>
            <a:r>
              <a:rPr lang="ru-RU" dirty="0">
                <a:solidFill>
                  <a:srgbClr val="0066FF"/>
                </a:solidFill>
                <a:latin typeface="arial" panose="020B0604020202020204" pitchFamily="34" charset="0"/>
              </a:rPr>
              <a:t> - это лечение купанием, водой, гидротерапия (лечение пресными водами) и бальнеотерапия (с применением минеральных вод). Классические типы </a:t>
            </a:r>
            <a:r>
              <a:rPr lang="ru-RU" b="1" dirty="0">
                <a:solidFill>
                  <a:srgbClr val="0066FF"/>
                </a:solidFill>
                <a:latin typeface="arial" panose="020B0604020202020204" pitchFamily="34" charset="0"/>
              </a:rPr>
              <a:t>водных процедур</a:t>
            </a:r>
            <a:r>
              <a:rPr lang="ru-RU" dirty="0">
                <a:solidFill>
                  <a:srgbClr val="0066FF"/>
                </a:solidFill>
                <a:latin typeface="arial" panose="020B0604020202020204" pitchFamily="34" charset="0"/>
              </a:rPr>
              <a:t> включают в себя лечебные души, </a:t>
            </a: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</a:rPr>
              <a:t>ванны, баню и бассейн.</a:t>
            </a:r>
            <a:endParaRPr lang="ru-RU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174" y="581598"/>
            <a:ext cx="623318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Лечебная физкультура является одним из основных     лечебных факторов при реабилитации  </a:t>
            </a:r>
            <a:endParaRPr lang="ru-RU" sz="10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ARTROMOT® S3 — купить аппарат для пассивной разработки плечевого сустава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1FF387CA-7897-436F-9F9E-731FB96779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874" y="4132308"/>
            <a:ext cx="1697583" cy="141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Терапия в имитаторе опорной нагрузки «Корвит» - Медицинский Центр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324CF792-2553-46AD-A650-D953EBB210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62" y="1454862"/>
            <a:ext cx="2459776" cy="331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ÐÐ°ÑÑÐ¸Ð½ÐºÐ¸ Ð¿Ð¾ Ð·Ð°Ð¿ÑÐ¾ÑÑ artromot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5D984849-EEA8-4B7A-8DE5-4CF82D05199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>
            <a:fillRect/>
          </a:stretch>
        </p:blipFill>
        <p:spPr bwMode="auto">
          <a:xfrm>
            <a:off x="8645265" y="4132308"/>
            <a:ext cx="1596863" cy="135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ÐÐ°ÑÑÐ¸Ð½ÐºÐ¸ Ð¿Ð¾ Ð·Ð°Ð¿ÑÐ¾ÑÑ artromot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C2A38614-3D67-437D-8B5C-AC16D2355ED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54" y="4026703"/>
            <a:ext cx="1517460" cy="13925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157010" y="5427698"/>
            <a:ext cx="4935447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электромеханотерапевтический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тренажеры серии «АРТРОМОТ»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пассивной разработки  суставов успешно применяется в нашем центре для реабилитации после </a:t>
            </a: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эндопротезирования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травм конечностей и при последствиях инсультов.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99636" y="3414256"/>
            <a:ext cx="4772845" cy="76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Кинезотерапевтическая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установка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en-US" sz="1400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Redcord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-Подвесная система позволяет  быстро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устранить болевой синдром и восстановить работу мышц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52" y="673469"/>
            <a:ext cx="2342935" cy="259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518980" y="4855193"/>
            <a:ext cx="28860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Имитатор опорной нагрузки «</a:t>
            </a:r>
            <a:r>
              <a:rPr lang="ru-RU" sz="1400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Корвит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тренажер, который моделирует эффект ходьбы для восстановления, ранней активации пациентов с заболеваниями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нервной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и опорно-двигательного аппарата.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4174" y="4962915"/>
            <a:ext cx="2678810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Подвесная </a:t>
            </a:r>
            <a:r>
              <a:rPr lang="ru-RU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«</a:t>
            </a:r>
            <a:r>
              <a:rPr lang="en-US" sz="1400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LUNA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Позволяет, снижая ощущения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массы собственного веса, </a:t>
            </a:r>
          </a:p>
          <a:p>
            <a:pPr algn="ctr"/>
            <a:r>
              <a:rPr lang="ru-RU" sz="1400" dirty="0" err="1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вертикализовать</a:t>
            </a:r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пациента и расширить 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возможности двигательной</a:t>
            </a:r>
          </a:p>
          <a:p>
            <a:pPr algn="ctr"/>
            <a:r>
              <a:rPr lang="ru-RU" sz="1400" dirty="0" smtClean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активности   </a:t>
            </a:r>
            <a:endParaRPr lang="ru-RU" sz="1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696" y="673469"/>
            <a:ext cx="2323656" cy="259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0" y="1397196"/>
            <a:ext cx="2322975" cy="337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574117" y="38578"/>
            <a:ext cx="707225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оказываемых услуг в РСК «</a:t>
            </a:r>
            <a:r>
              <a:rPr lang="ru-RU" sz="2400" b="1" dirty="0" err="1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Аквамед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+»</a:t>
            </a:r>
            <a:endParaRPr lang="ru-RU" sz="2400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5126</TotalTime>
  <Words>1189</Words>
  <Application>Microsoft Office PowerPoint</Application>
  <PresentationFormat>Широкоэкранный</PresentationFormat>
  <Paragraphs>151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</vt:lpstr>
      <vt:lpstr>Calibri</vt:lpstr>
      <vt:lpstr>Proxima Nova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центра реабилитации детей с органическим поражением ЦНС* и ОДА*</dc:title>
  <dc:creator>Учетная запись Майкрософт</dc:creator>
  <cp:lastModifiedBy>User</cp:lastModifiedBy>
  <cp:revision>304</cp:revision>
  <cp:lastPrinted>2023-02-10T09:56:39Z</cp:lastPrinted>
  <dcterms:created xsi:type="dcterms:W3CDTF">2022-04-23T16:32:14Z</dcterms:created>
  <dcterms:modified xsi:type="dcterms:W3CDTF">2023-02-10T10:33:20Z</dcterms:modified>
</cp:coreProperties>
</file>